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4" r:id="rId1"/>
  </p:sldMasterIdLst>
  <p:notesMasterIdLst>
    <p:notesMasterId r:id="rId17"/>
  </p:notesMasterIdLst>
  <p:sldIdLst>
    <p:sldId id="256" r:id="rId2"/>
    <p:sldId id="257" r:id="rId3"/>
    <p:sldId id="258" r:id="rId4"/>
    <p:sldId id="259" r:id="rId5"/>
    <p:sldId id="260" r:id="rId6"/>
    <p:sldId id="269" r:id="rId7"/>
    <p:sldId id="261" r:id="rId8"/>
    <p:sldId id="266" r:id="rId9"/>
    <p:sldId id="267" r:id="rId10"/>
    <p:sldId id="262" r:id="rId11"/>
    <p:sldId id="263" r:id="rId12"/>
    <p:sldId id="268" r:id="rId13"/>
    <p:sldId id="270" r:id="rId14"/>
    <p:sldId id="264" r:id="rId15"/>
    <p:sldId id="265" r:id="rId16"/>
  </p:sldIdLst>
  <p:sldSz cx="12192000" cy="6858000"/>
  <p:notesSz cx="6854825" cy="9293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55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0424" cy="4662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2815" y="0"/>
            <a:ext cx="2970424" cy="466275"/>
          </a:xfrm>
          <a:prstGeom prst="rect">
            <a:avLst/>
          </a:prstGeom>
        </p:spPr>
        <p:txBody>
          <a:bodyPr vert="horz" lIns="91440" tIns="45720" rIns="91440" bIns="45720" rtlCol="0"/>
          <a:lstStyle>
            <a:lvl1pPr algn="r">
              <a:defRPr sz="1200"/>
            </a:lvl1pPr>
          </a:lstStyle>
          <a:p>
            <a:fld id="{5B56FBC6-7495-45D2-8C9B-451AD732060E}" type="datetimeFigureOut">
              <a:rPr lang="en-US" smtClean="0"/>
              <a:t>9/10/2013</a:t>
            </a:fld>
            <a:endParaRPr lang="en-US"/>
          </a:p>
        </p:txBody>
      </p:sp>
      <p:sp>
        <p:nvSpPr>
          <p:cNvPr id="4" name="Slide Image Placeholder 3"/>
          <p:cNvSpPr>
            <a:spLocks noGrp="1" noRot="1" noChangeAspect="1"/>
          </p:cNvSpPr>
          <p:nvPr>
            <p:ph type="sldImg" idx="2"/>
          </p:nvPr>
        </p:nvSpPr>
        <p:spPr>
          <a:xfrm>
            <a:off x="641350" y="1162050"/>
            <a:ext cx="5572125" cy="31353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483" y="4472365"/>
            <a:ext cx="5483860" cy="365920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6951"/>
            <a:ext cx="2970424" cy="46627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2815" y="8826951"/>
            <a:ext cx="2970424" cy="466274"/>
          </a:xfrm>
          <a:prstGeom prst="rect">
            <a:avLst/>
          </a:prstGeom>
        </p:spPr>
        <p:txBody>
          <a:bodyPr vert="horz" lIns="91440" tIns="45720" rIns="91440" bIns="45720" rtlCol="0" anchor="b"/>
          <a:lstStyle>
            <a:lvl1pPr algn="r">
              <a:defRPr sz="1200"/>
            </a:lvl1pPr>
          </a:lstStyle>
          <a:p>
            <a:fld id="{CD573098-95F9-4347-9FD4-CDE1E011CFB7}" type="slidenum">
              <a:rPr lang="en-US" smtClean="0"/>
              <a:t>‹#›</a:t>
            </a:fld>
            <a:endParaRPr lang="en-US"/>
          </a:p>
        </p:txBody>
      </p:sp>
    </p:spTree>
    <p:extLst>
      <p:ext uri="{BB962C8B-B14F-4D97-AF65-F5344CB8AC3E}">
        <p14:creationId xmlns:p14="http://schemas.microsoft.com/office/powerpoint/2010/main" val="3615723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a:t>
            </a:fld>
            <a:endParaRPr lang="en-US"/>
          </a:p>
        </p:txBody>
      </p:sp>
    </p:spTree>
    <p:extLst>
      <p:ext uri="{BB962C8B-B14F-4D97-AF65-F5344CB8AC3E}">
        <p14:creationId xmlns:p14="http://schemas.microsoft.com/office/powerpoint/2010/main" val="1663341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11</a:t>
            </a:fld>
            <a:endParaRPr lang="en-US"/>
          </a:p>
        </p:txBody>
      </p:sp>
    </p:spTree>
    <p:extLst>
      <p:ext uri="{BB962C8B-B14F-4D97-AF65-F5344CB8AC3E}">
        <p14:creationId xmlns:p14="http://schemas.microsoft.com/office/powerpoint/2010/main" val="3721465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12</a:t>
            </a:fld>
            <a:endParaRPr lang="en-US"/>
          </a:p>
        </p:txBody>
      </p:sp>
    </p:spTree>
    <p:extLst>
      <p:ext uri="{BB962C8B-B14F-4D97-AF65-F5344CB8AC3E}">
        <p14:creationId xmlns:p14="http://schemas.microsoft.com/office/powerpoint/2010/main" val="1156207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14</a:t>
            </a:fld>
            <a:endParaRPr lang="en-US"/>
          </a:p>
        </p:txBody>
      </p:sp>
    </p:spTree>
    <p:extLst>
      <p:ext uri="{BB962C8B-B14F-4D97-AF65-F5344CB8AC3E}">
        <p14:creationId xmlns:p14="http://schemas.microsoft.com/office/powerpoint/2010/main" val="2066621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15</a:t>
            </a:fld>
            <a:endParaRPr lang="en-US"/>
          </a:p>
        </p:txBody>
      </p:sp>
    </p:spTree>
    <p:extLst>
      <p:ext uri="{BB962C8B-B14F-4D97-AF65-F5344CB8AC3E}">
        <p14:creationId xmlns:p14="http://schemas.microsoft.com/office/powerpoint/2010/main" val="3674627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2</a:t>
            </a:fld>
            <a:endParaRPr lang="en-US"/>
          </a:p>
        </p:txBody>
      </p:sp>
    </p:spTree>
    <p:extLst>
      <p:ext uri="{BB962C8B-B14F-4D97-AF65-F5344CB8AC3E}">
        <p14:creationId xmlns:p14="http://schemas.microsoft.com/office/powerpoint/2010/main" val="616445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3</a:t>
            </a:fld>
            <a:endParaRPr lang="en-US"/>
          </a:p>
        </p:txBody>
      </p:sp>
    </p:spTree>
    <p:extLst>
      <p:ext uri="{BB962C8B-B14F-4D97-AF65-F5344CB8AC3E}">
        <p14:creationId xmlns:p14="http://schemas.microsoft.com/office/powerpoint/2010/main" val="609352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4</a:t>
            </a:fld>
            <a:endParaRPr lang="en-US"/>
          </a:p>
        </p:txBody>
      </p:sp>
    </p:spTree>
    <p:extLst>
      <p:ext uri="{BB962C8B-B14F-4D97-AF65-F5344CB8AC3E}">
        <p14:creationId xmlns:p14="http://schemas.microsoft.com/office/powerpoint/2010/main" val="228202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5</a:t>
            </a:fld>
            <a:endParaRPr lang="en-US"/>
          </a:p>
        </p:txBody>
      </p:sp>
    </p:spTree>
    <p:extLst>
      <p:ext uri="{BB962C8B-B14F-4D97-AF65-F5344CB8AC3E}">
        <p14:creationId xmlns:p14="http://schemas.microsoft.com/office/powerpoint/2010/main" val="1880264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7</a:t>
            </a:fld>
            <a:endParaRPr lang="en-US"/>
          </a:p>
        </p:txBody>
      </p:sp>
    </p:spTree>
    <p:extLst>
      <p:ext uri="{BB962C8B-B14F-4D97-AF65-F5344CB8AC3E}">
        <p14:creationId xmlns:p14="http://schemas.microsoft.com/office/powerpoint/2010/main" val="4135931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8</a:t>
            </a:fld>
            <a:endParaRPr lang="en-US"/>
          </a:p>
        </p:txBody>
      </p:sp>
    </p:spTree>
    <p:extLst>
      <p:ext uri="{BB962C8B-B14F-4D97-AF65-F5344CB8AC3E}">
        <p14:creationId xmlns:p14="http://schemas.microsoft.com/office/powerpoint/2010/main" val="3082274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9</a:t>
            </a:fld>
            <a:endParaRPr lang="en-US"/>
          </a:p>
        </p:txBody>
      </p:sp>
    </p:spTree>
    <p:extLst>
      <p:ext uri="{BB962C8B-B14F-4D97-AF65-F5344CB8AC3E}">
        <p14:creationId xmlns:p14="http://schemas.microsoft.com/office/powerpoint/2010/main" val="711138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573098-95F9-4347-9FD4-CDE1E011CFB7}" type="slidenum">
              <a:rPr lang="en-US" smtClean="0"/>
              <a:t>10</a:t>
            </a:fld>
            <a:endParaRPr lang="en-US"/>
          </a:p>
        </p:txBody>
      </p:sp>
    </p:spTree>
    <p:extLst>
      <p:ext uri="{BB962C8B-B14F-4D97-AF65-F5344CB8AC3E}">
        <p14:creationId xmlns:p14="http://schemas.microsoft.com/office/powerpoint/2010/main" val="3078358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8442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8758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83636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04313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951547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3475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7943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06359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03525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5612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0757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1818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9302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33267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315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34038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9/10/2013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71741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9/10/2013</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8322444"/>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Unit 1, Lesson 5: Scientific Method</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874348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Scientific Method in Action </a:t>
            </a:r>
            <a:br>
              <a:rPr lang="en-US" b="1" dirty="0" smtClean="0"/>
            </a:br>
            <a:r>
              <a:rPr lang="en-US" b="1" dirty="0" smtClean="0"/>
              <a:t>(20 minutes)</a:t>
            </a:r>
            <a:endParaRPr lang="en-US" b="1" dirty="0"/>
          </a:p>
        </p:txBody>
      </p:sp>
      <p:sp>
        <p:nvSpPr>
          <p:cNvPr id="3" name="Content Placeholder 2"/>
          <p:cNvSpPr>
            <a:spLocks noGrp="1"/>
          </p:cNvSpPr>
          <p:nvPr>
            <p:ph idx="1"/>
          </p:nvPr>
        </p:nvSpPr>
        <p:spPr>
          <a:xfrm>
            <a:off x="1484310" y="2438399"/>
            <a:ext cx="10018713" cy="3906983"/>
          </a:xfrm>
        </p:spPr>
        <p:txBody>
          <a:bodyPr>
            <a:normAutofit/>
          </a:bodyPr>
          <a:lstStyle/>
          <a:p>
            <a:pPr marL="0" indent="0">
              <a:buNone/>
            </a:pPr>
            <a:r>
              <a:rPr lang="en-US" u="sng" dirty="0" smtClean="0"/>
              <a:t>Expectations</a:t>
            </a:r>
            <a:r>
              <a:rPr lang="en-US" dirty="0" smtClean="0"/>
              <a:t>:</a:t>
            </a:r>
          </a:p>
          <a:p>
            <a:pPr marL="0" indent="0">
              <a:buNone/>
            </a:pPr>
            <a:endParaRPr lang="en-US" dirty="0"/>
          </a:p>
          <a:p>
            <a:pPr marL="457200" indent="-457200">
              <a:buAutoNum type="arabicPeriod"/>
            </a:pPr>
            <a:r>
              <a:rPr lang="en-US" dirty="0" smtClean="0"/>
              <a:t>All leaders will be sitting S.M.A.R.T. (demerits will be issued if not meeting expectation).</a:t>
            </a:r>
          </a:p>
          <a:p>
            <a:pPr marL="457200" indent="-457200">
              <a:buAutoNum type="arabicPeriod"/>
            </a:pPr>
            <a:r>
              <a:rPr lang="en-US" dirty="0" smtClean="0"/>
              <a:t>All leaders will on task and actively answering questions.</a:t>
            </a:r>
          </a:p>
          <a:p>
            <a:pPr marL="457200" indent="-457200">
              <a:buAutoNum type="arabicPeriod"/>
            </a:pPr>
            <a:r>
              <a:rPr lang="en-US" dirty="0" smtClean="0"/>
              <a:t>After 20 minutes, worksheet will be collected to be graded.</a:t>
            </a:r>
          </a:p>
          <a:p>
            <a:pPr marL="457200" indent="-457200">
              <a:buAutoNum type="arabicPeriod"/>
            </a:pPr>
            <a:r>
              <a:rPr lang="en-US" dirty="0" smtClean="0"/>
              <a:t>Once the timer rings all conversations stop and all eyes on Mrs. Gorham. </a:t>
            </a:r>
          </a:p>
          <a:p>
            <a:pPr marL="457200" indent="-457200">
              <a:buAutoNum type="arabicPeriod"/>
            </a:pPr>
            <a:endParaRPr lang="en-US" dirty="0"/>
          </a:p>
        </p:txBody>
      </p:sp>
    </p:spTree>
    <p:extLst>
      <p:ext uri="{BB962C8B-B14F-4D97-AF65-F5344CB8AC3E}">
        <p14:creationId xmlns:p14="http://schemas.microsoft.com/office/powerpoint/2010/main" val="3806604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145473"/>
            <a:ext cx="10018713" cy="1752599"/>
          </a:xfrm>
        </p:spPr>
        <p:txBody>
          <a:bodyPr>
            <a:normAutofit fontScale="90000"/>
          </a:bodyPr>
          <a:lstStyle/>
          <a:p>
            <a:r>
              <a:rPr lang="en-US" b="1" dirty="0" smtClean="0"/>
              <a:t>Scientific Method Commercials</a:t>
            </a:r>
            <a:br>
              <a:rPr lang="en-US" b="1" dirty="0" smtClean="0"/>
            </a:br>
            <a:r>
              <a:rPr lang="en-US" b="1" dirty="0" smtClean="0"/>
              <a:t>(Group Activity) </a:t>
            </a:r>
            <a:br>
              <a:rPr lang="en-US" b="1" dirty="0" smtClean="0"/>
            </a:br>
            <a:r>
              <a:rPr lang="en-US" b="1" dirty="0" smtClean="0"/>
              <a:t>20 minutes</a:t>
            </a:r>
            <a:endParaRPr lang="en-US" b="1" dirty="0"/>
          </a:p>
        </p:txBody>
      </p:sp>
      <p:sp>
        <p:nvSpPr>
          <p:cNvPr id="3" name="Content Placeholder 2"/>
          <p:cNvSpPr>
            <a:spLocks noGrp="1"/>
          </p:cNvSpPr>
          <p:nvPr>
            <p:ph idx="1"/>
          </p:nvPr>
        </p:nvSpPr>
        <p:spPr>
          <a:xfrm>
            <a:off x="1484308" y="1898072"/>
            <a:ext cx="10018713" cy="3761510"/>
          </a:xfrm>
        </p:spPr>
        <p:txBody>
          <a:bodyPr>
            <a:normAutofit lnSpcReduction="10000"/>
          </a:bodyPr>
          <a:lstStyle/>
          <a:p>
            <a:pPr marL="457200" indent="-457200">
              <a:buAutoNum type="arabicPeriod"/>
            </a:pPr>
            <a:r>
              <a:rPr lang="en-US" dirty="0" smtClean="0"/>
              <a:t>Each group will create a commercial that will describe the steps of the scientific method. </a:t>
            </a:r>
          </a:p>
          <a:p>
            <a:pPr marL="457200" indent="-457200">
              <a:buAutoNum type="arabicPeriod"/>
            </a:pPr>
            <a:r>
              <a:rPr lang="en-US" dirty="0" smtClean="0"/>
              <a:t>Leaders will use the handout on the scientific method to guide them in making sure each step is discussed in the commercial. Also, the group will complete the guiding questions to plan out their experiment. </a:t>
            </a:r>
          </a:p>
          <a:p>
            <a:pPr marL="457200" indent="-457200">
              <a:buAutoNum type="arabicPeriod"/>
            </a:pPr>
            <a:r>
              <a:rPr lang="en-US" dirty="0" smtClean="0"/>
              <a:t>Groups will together </a:t>
            </a:r>
            <a:r>
              <a:rPr lang="en-US" dirty="0" smtClean="0"/>
              <a:t>identify parts of </a:t>
            </a:r>
            <a:r>
              <a:rPr lang="en-US" dirty="0" smtClean="0"/>
              <a:t>an hypothesis and complete all steps that follow. </a:t>
            </a:r>
          </a:p>
          <a:p>
            <a:pPr marL="457200" indent="-457200">
              <a:buAutoNum type="arabicPeriod"/>
            </a:pPr>
            <a:r>
              <a:rPr lang="en-US" dirty="0" smtClean="0"/>
              <a:t>Every leader in the group must have a role in the commercial. </a:t>
            </a:r>
          </a:p>
          <a:p>
            <a:pPr marL="457200" indent="-457200">
              <a:buAutoNum type="arabicPeriod"/>
            </a:pPr>
            <a:r>
              <a:rPr lang="en-US" dirty="0" smtClean="0"/>
              <a:t>Commercials will be presented next class period. </a:t>
            </a:r>
            <a:endParaRPr lang="en-US" dirty="0"/>
          </a:p>
        </p:txBody>
      </p:sp>
    </p:spTree>
    <p:extLst>
      <p:ext uri="{BB962C8B-B14F-4D97-AF65-F5344CB8AC3E}">
        <p14:creationId xmlns:p14="http://schemas.microsoft.com/office/powerpoint/2010/main" val="13197180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671945"/>
          </a:xfrm>
        </p:spPr>
        <p:txBody>
          <a:bodyPr>
            <a:normAutofit fontScale="90000"/>
          </a:bodyPr>
          <a:lstStyle/>
          <a:p>
            <a:r>
              <a:rPr lang="en-US" b="1" dirty="0" smtClean="0"/>
              <a:t>Example of Scientific Method Commercial</a:t>
            </a:r>
            <a:endParaRPr lang="en-US" b="1" dirty="0"/>
          </a:p>
        </p:txBody>
      </p:sp>
      <p:sp>
        <p:nvSpPr>
          <p:cNvPr id="3" name="Content Placeholder 2"/>
          <p:cNvSpPr>
            <a:spLocks noGrp="1"/>
          </p:cNvSpPr>
          <p:nvPr>
            <p:ph idx="1"/>
          </p:nvPr>
        </p:nvSpPr>
        <p:spPr>
          <a:xfrm>
            <a:off x="1484311" y="1468581"/>
            <a:ext cx="10018713" cy="4849092"/>
          </a:xfrm>
        </p:spPr>
        <p:txBody>
          <a:bodyPr>
            <a:normAutofit/>
          </a:bodyPr>
          <a:lstStyle/>
          <a:p>
            <a:pPr marL="457200" indent="-457200">
              <a:buAutoNum type="arabicPeriod"/>
            </a:pPr>
            <a:r>
              <a:rPr lang="en-US" u="sng" dirty="0" smtClean="0"/>
              <a:t>Hypothesis</a:t>
            </a:r>
            <a:r>
              <a:rPr lang="en-US" dirty="0" smtClean="0"/>
              <a:t>: If you increase the number of minutes you run, then your heartbeats will increase.</a:t>
            </a:r>
          </a:p>
          <a:p>
            <a:pPr marL="457200" indent="-457200">
              <a:buAutoNum type="arabicPeriod"/>
            </a:pPr>
            <a:r>
              <a:rPr lang="en-US" u="sng" dirty="0" smtClean="0"/>
              <a:t>Independent variable</a:t>
            </a:r>
            <a:r>
              <a:rPr lang="en-US" dirty="0" smtClean="0"/>
              <a:t>:  number of minutes you run;                           </a:t>
            </a:r>
            <a:r>
              <a:rPr lang="en-US" u="sng" dirty="0" smtClean="0"/>
              <a:t>Dependent variable</a:t>
            </a:r>
            <a:r>
              <a:rPr lang="en-US" dirty="0" smtClean="0"/>
              <a:t>: increase of heart beats</a:t>
            </a:r>
          </a:p>
          <a:p>
            <a:pPr marL="457200" indent="-457200">
              <a:buAutoNum type="arabicPeriod"/>
            </a:pPr>
            <a:r>
              <a:rPr lang="en-US" u="sng" dirty="0" smtClean="0"/>
              <a:t>Materials</a:t>
            </a:r>
            <a:r>
              <a:rPr lang="en-US" dirty="0" smtClean="0"/>
              <a:t>: timer, notebook, and heart beat monitor</a:t>
            </a:r>
          </a:p>
          <a:p>
            <a:pPr marL="457200" indent="-457200">
              <a:buAutoNum type="arabicPeriod"/>
            </a:pPr>
            <a:r>
              <a:rPr lang="en-US" u="sng" dirty="0" smtClean="0"/>
              <a:t>Procedure</a:t>
            </a:r>
            <a:r>
              <a:rPr lang="en-US" dirty="0" smtClean="0"/>
              <a:t>: *Explain (make sure each step is numbered)</a:t>
            </a:r>
          </a:p>
          <a:p>
            <a:pPr marL="457200" indent="-457200">
              <a:buAutoNum type="arabicPeriod"/>
            </a:pPr>
            <a:r>
              <a:rPr lang="en-US" u="sng" dirty="0" smtClean="0"/>
              <a:t>Results</a:t>
            </a:r>
            <a:r>
              <a:rPr lang="en-US" dirty="0" smtClean="0"/>
              <a:t>:*(Explain the data in the experiment)</a:t>
            </a:r>
          </a:p>
          <a:p>
            <a:pPr marL="457200" indent="-457200">
              <a:buAutoNum type="arabicPeriod"/>
            </a:pPr>
            <a:r>
              <a:rPr lang="en-US" u="sng" dirty="0" smtClean="0"/>
              <a:t>Conclusion</a:t>
            </a:r>
            <a:r>
              <a:rPr lang="en-US" dirty="0" smtClean="0"/>
              <a:t>: *(Explain whether the hypothesis was right or wrong)</a:t>
            </a:r>
          </a:p>
        </p:txBody>
      </p:sp>
    </p:spTree>
    <p:extLst>
      <p:ext uri="{BB962C8B-B14F-4D97-AF65-F5344CB8AC3E}">
        <p14:creationId xmlns:p14="http://schemas.microsoft.com/office/powerpoint/2010/main" val="5739834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0"/>
            <a:ext cx="10018713" cy="1752599"/>
          </a:xfrm>
        </p:spPr>
        <p:txBody>
          <a:bodyPr/>
          <a:lstStyle/>
          <a:p>
            <a:r>
              <a:rPr lang="en-US" b="1" dirty="0" smtClean="0"/>
              <a:t>Group Hypotheses</a:t>
            </a:r>
            <a:endParaRPr lang="en-US" b="1" dirty="0"/>
          </a:p>
        </p:txBody>
      </p:sp>
      <p:sp>
        <p:nvSpPr>
          <p:cNvPr id="3" name="Content Placeholder 2"/>
          <p:cNvSpPr>
            <a:spLocks noGrp="1"/>
          </p:cNvSpPr>
          <p:nvPr>
            <p:ph idx="1"/>
          </p:nvPr>
        </p:nvSpPr>
        <p:spPr>
          <a:xfrm>
            <a:off x="1484310" y="2064328"/>
            <a:ext cx="10018713" cy="4904509"/>
          </a:xfrm>
        </p:spPr>
        <p:txBody>
          <a:bodyPr>
            <a:normAutofit fontScale="47500" lnSpcReduction="20000"/>
          </a:bodyPr>
          <a:lstStyle/>
          <a:p>
            <a:pPr marL="457200" indent="-457200">
              <a:buFont typeface="Arial"/>
              <a:buAutoNum type="arabicPeriod"/>
            </a:pPr>
            <a:r>
              <a:rPr lang="en-US" sz="6000" dirty="0" smtClean="0"/>
              <a:t>"</a:t>
            </a:r>
            <a:r>
              <a:rPr lang="en-US" sz="6000" dirty="0"/>
              <a:t>Salt in soil may affect plant growth</a:t>
            </a:r>
            <a:r>
              <a:rPr lang="en-US" sz="6000" dirty="0" smtClean="0"/>
              <a:t>.”</a:t>
            </a:r>
          </a:p>
          <a:p>
            <a:pPr marL="457200" indent="-457200">
              <a:buAutoNum type="arabicPeriod"/>
            </a:pPr>
            <a:r>
              <a:rPr lang="en-US" sz="6000" dirty="0"/>
              <a:t>"Raising the temperature of a cup of water will increase the amount of sugar that dissolves </a:t>
            </a:r>
            <a:r>
              <a:rPr lang="en-US" sz="6000" dirty="0" smtClean="0"/>
              <a:t>.“</a:t>
            </a:r>
          </a:p>
          <a:p>
            <a:pPr marL="457200" indent="-457200">
              <a:buAutoNum type="arabicPeriod"/>
            </a:pPr>
            <a:r>
              <a:rPr lang="en-US" sz="6000" dirty="0"/>
              <a:t>"If a plant receives </a:t>
            </a:r>
            <a:r>
              <a:rPr lang="en-US" sz="6000" dirty="0" smtClean="0"/>
              <a:t>fertilizer, then </a:t>
            </a:r>
            <a:r>
              <a:rPr lang="en-US" sz="6000" dirty="0"/>
              <a:t>it will grow to be bigger than a plant that does not receive fertilizer " </a:t>
            </a:r>
            <a:r>
              <a:rPr lang="en-US" sz="6000" dirty="0" smtClean="0"/>
              <a:t>.</a:t>
            </a:r>
          </a:p>
          <a:p>
            <a:pPr marL="457200" indent="-457200">
              <a:buFont typeface="Arial"/>
              <a:buAutoNum type="arabicPeriod"/>
            </a:pPr>
            <a:r>
              <a:rPr lang="en-US" sz="6000" dirty="0" smtClean="0"/>
              <a:t>“If </a:t>
            </a:r>
            <a:r>
              <a:rPr lang="en-US" sz="6000" dirty="0"/>
              <a:t>you get at least 6 hours of sleep, you will do better on tests than if you get less sleep</a:t>
            </a:r>
            <a:r>
              <a:rPr lang="en-US" sz="6000" dirty="0" smtClean="0"/>
              <a:t>.”</a:t>
            </a:r>
          </a:p>
          <a:p>
            <a:pPr marL="457200" indent="-457200">
              <a:buFont typeface="Arial"/>
              <a:buAutoNum type="arabicPeriod"/>
            </a:pPr>
            <a:r>
              <a:rPr lang="en-US" sz="6000" b="1" dirty="0" smtClean="0"/>
              <a:t>“</a:t>
            </a:r>
            <a:r>
              <a:rPr lang="en-US" sz="6000" dirty="0" smtClean="0"/>
              <a:t>If</a:t>
            </a:r>
            <a:r>
              <a:rPr lang="en-US" sz="6000" b="1" dirty="0"/>
              <a:t> </a:t>
            </a:r>
            <a:r>
              <a:rPr lang="en-US" sz="6000" dirty="0"/>
              <a:t>leaf color change is related to temperature , then exposing plants to low temperatures will result in changes in leaf color</a:t>
            </a:r>
            <a:r>
              <a:rPr lang="en-US" sz="6000" dirty="0" smtClean="0"/>
              <a:t>.”</a:t>
            </a:r>
          </a:p>
          <a:p>
            <a:pPr marL="457200" indent="-457200">
              <a:buFont typeface="Arial"/>
              <a:buAutoNum type="arabicPeriod"/>
            </a:pPr>
            <a:r>
              <a:rPr lang="en-US" sz="6000" dirty="0" smtClean="0"/>
              <a:t>“Bacterial </a:t>
            </a:r>
            <a:r>
              <a:rPr lang="en-US" sz="6000" dirty="0"/>
              <a:t>growth may be affected by temperature</a:t>
            </a:r>
            <a:r>
              <a:rPr lang="en-US" sz="6000" dirty="0" smtClean="0"/>
              <a:t>.”</a:t>
            </a:r>
            <a:endParaRPr lang="en-US" sz="6000" dirty="0"/>
          </a:p>
          <a:p>
            <a:pPr marL="0" indent="0">
              <a:buNone/>
            </a:pPr>
            <a:endParaRPr lang="en-US" sz="6000" dirty="0" smtClean="0"/>
          </a:p>
          <a:p>
            <a:pPr marL="457200" indent="-457200">
              <a:buFont typeface="Arial"/>
              <a:buAutoNum type="arabicPeriod"/>
            </a:pPr>
            <a:endParaRPr lang="en-US" sz="6000" dirty="0"/>
          </a:p>
          <a:p>
            <a:pPr marL="457200" indent="-457200">
              <a:buAutoNum type="arabicPeriod"/>
            </a:pPr>
            <a:endParaRPr lang="en-US" dirty="0"/>
          </a:p>
        </p:txBody>
      </p:sp>
    </p:spTree>
    <p:extLst>
      <p:ext uri="{BB962C8B-B14F-4D97-AF65-F5344CB8AC3E}">
        <p14:creationId xmlns:p14="http://schemas.microsoft.com/office/powerpoint/2010/main" val="3539402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t>T0night’s HW</a:t>
            </a:r>
            <a:endParaRPr lang="en-US" sz="4400" b="1" dirty="0"/>
          </a:p>
        </p:txBody>
      </p:sp>
      <p:sp>
        <p:nvSpPr>
          <p:cNvPr id="3" name="Content Placeholder 2"/>
          <p:cNvSpPr>
            <a:spLocks noGrp="1"/>
          </p:cNvSpPr>
          <p:nvPr>
            <p:ph idx="1"/>
          </p:nvPr>
        </p:nvSpPr>
        <p:spPr>
          <a:xfrm>
            <a:off x="1484311" y="2438399"/>
            <a:ext cx="10018713" cy="3124201"/>
          </a:xfrm>
        </p:spPr>
        <p:txBody>
          <a:bodyPr>
            <a:noAutofit/>
          </a:bodyPr>
          <a:lstStyle/>
          <a:p>
            <a:r>
              <a:rPr lang="en-US" sz="3600" dirty="0" smtClean="0"/>
              <a:t>Study notes</a:t>
            </a:r>
          </a:p>
          <a:p>
            <a:r>
              <a:rPr lang="en-US" sz="3600" dirty="0" smtClean="0"/>
              <a:t>Complete Scientific Process Worksheet with diagrams</a:t>
            </a:r>
          </a:p>
          <a:p>
            <a:r>
              <a:rPr lang="en-US" sz="3600" dirty="0" smtClean="0"/>
              <a:t>Rehearse </a:t>
            </a:r>
            <a:r>
              <a:rPr lang="en-US" sz="3600" dirty="0" smtClean="0"/>
              <a:t>skit</a:t>
            </a:r>
            <a:endParaRPr lang="en-US" sz="3600" dirty="0" smtClean="0"/>
          </a:p>
        </p:txBody>
      </p:sp>
    </p:spTree>
    <p:extLst>
      <p:ext uri="{BB962C8B-B14F-4D97-AF65-F5344CB8AC3E}">
        <p14:creationId xmlns:p14="http://schemas.microsoft.com/office/powerpoint/2010/main" val="32255733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Exit Slip</a:t>
            </a:r>
            <a:endParaRPr lang="en-US" b="1" dirty="0"/>
          </a:p>
        </p:txBody>
      </p:sp>
      <p:sp>
        <p:nvSpPr>
          <p:cNvPr id="3" name="Content Placeholder 2"/>
          <p:cNvSpPr>
            <a:spLocks noGrp="1"/>
          </p:cNvSpPr>
          <p:nvPr>
            <p:ph idx="1"/>
          </p:nvPr>
        </p:nvSpPr>
        <p:spPr>
          <a:xfrm>
            <a:off x="1484311" y="2209799"/>
            <a:ext cx="10018713" cy="3124201"/>
          </a:xfrm>
        </p:spPr>
        <p:txBody>
          <a:bodyPr>
            <a:normAutofit/>
          </a:bodyPr>
          <a:lstStyle/>
          <a:p>
            <a:pPr marL="0" indent="0" algn="ctr">
              <a:buNone/>
            </a:pPr>
            <a:r>
              <a:rPr lang="en-US" sz="3600" dirty="0" smtClean="0"/>
              <a:t>Review Quiz</a:t>
            </a:r>
          </a:p>
          <a:p>
            <a:pPr marL="0" indent="0" algn="ctr">
              <a:buNone/>
            </a:pPr>
            <a:r>
              <a:rPr lang="en-US" sz="3600" dirty="0" smtClean="0"/>
              <a:t>(</a:t>
            </a:r>
            <a:r>
              <a:rPr lang="en-US" sz="3600" dirty="0"/>
              <a:t>IV, DV and Purpose of Experiment)</a:t>
            </a:r>
          </a:p>
        </p:txBody>
      </p:sp>
    </p:spTree>
    <p:extLst>
      <p:ext uri="{BB962C8B-B14F-4D97-AF65-F5344CB8AC3E}">
        <p14:creationId xmlns:p14="http://schemas.microsoft.com/office/powerpoint/2010/main" val="2513440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CRS Standards</a:t>
            </a:r>
            <a:endParaRPr lang="en-US" b="1" dirty="0"/>
          </a:p>
        </p:txBody>
      </p:sp>
      <p:sp>
        <p:nvSpPr>
          <p:cNvPr id="3" name="Content Placeholder 2"/>
          <p:cNvSpPr>
            <a:spLocks noGrp="1"/>
          </p:cNvSpPr>
          <p:nvPr>
            <p:ph idx="1"/>
          </p:nvPr>
        </p:nvSpPr>
        <p:spPr/>
        <p:txBody>
          <a:bodyPr>
            <a:normAutofit lnSpcReduction="10000"/>
          </a:bodyPr>
          <a:lstStyle/>
          <a:p>
            <a:r>
              <a:rPr lang="en-US" sz="3600" dirty="0"/>
              <a:t>IOD </a:t>
            </a:r>
            <a:r>
              <a:rPr lang="en-US" sz="3600" dirty="0" smtClean="0"/>
              <a:t>202: </a:t>
            </a:r>
            <a:r>
              <a:rPr lang="en-US" sz="3600" dirty="0"/>
              <a:t>Identify basic features of a table, graph, or diagram (e.g., headings, units of measurement, axis labels) </a:t>
            </a:r>
            <a:endParaRPr lang="en-US" sz="3600" dirty="0" smtClean="0"/>
          </a:p>
          <a:p>
            <a:pPr marL="0" indent="0">
              <a:buNone/>
            </a:pPr>
            <a:endParaRPr lang="en-US" sz="3600" dirty="0" smtClean="0"/>
          </a:p>
          <a:p>
            <a:r>
              <a:rPr lang="en-US" sz="3600" dirty="0"/>
              <a:t>SIN </a:t>
            </a:r>
            <a:r>
              <a:rPr lang="en-US" sz="3600" dirty="0" smtClean="0"/>
              <a:t>402: </a:t>
            </a:r>
            <a:r>
              <a:rPr lang="en-US" sz="3600" dirty="0"/>
              <a:t>Understand a simple experimental design </a:t>
            </a:r>
          </a:p>
        </p:txBody>
      </p:sp>
    </p:spTree>
    <p:extLst>
      <p:ext uri="{BB962C8B-B14F-4D97-AF65-F5344CB8AC3E}">
        <p14:creationId xmlns:p14="http://schemas.microsoft.com/office/powerpoint/2010/main" val="22000439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Objectives</a:t>
            </a:r>
            <a:endParaRPr lang="en-US" b="1" dirty="0"/>
          </a:p>
        </p:txBody>
      </p:sp>
      <p:sp>
        <p:nvSpPr>
          <p:cNvPr id="3" name="Content Placeholder 2"/>
          <p:cNvSpPr>
            <a:spLocks noGrp="1"/>
          </p:cNvSpPr>
          <p:nvPr>
            <p:ph idx="1"/>
          </p:nvPr>
        </p:nvSpPr>
        <p:spPr>
          <a:xfrm>
            <a:off x="1484310" y="2098962"/>
            <a:ext cx="10018713" cy="3124201"/>
          </a:xfrm>
        </p:spPr>
        <p:txBody>
          <a:bodyPr>
            <a:normAutofit/>
          </a:bodyPr>
          <a:lstStyle/>
          <a:p>
            <a:pPr marL="0" indent="0">
              <a:buNone/>
            </a:pPr>
            <a:r>
              <a:rPr lang="en-US" sz="3200" u="sng" dirty="0" smtClean="0"/>
              <a:t>LWBAT</a:t>
            </a:r>
            <a:r>
              <a:rPr lang="en-US" sz="3200" dirty="0" smtClean="0"/>
              <a:t>:</a:t>
            </a:r>
          </a:p>
          <a:p>
            <a:pPr marL="0" indent="0">
              <a:buNone/>
            </a:pPr>
            <a:endParaRPr lang="en-US" sz="3200" dirty="0"/>
          </a:p>
          <a:p>
            <a:pPr marL="457200" indent="-457200">
              <a:buAutoNum type="arabicPeriod"/>
            </a:pPr>
            <a:r>
              <a:rPr lang="en-US" sz="3200" dirty="0" smtClean="0"/>
              <a:t>Demonstrate the steps of the scientific method. </a:t>
            </a:r>
          </a:p>
          <a:p>
            <a:pPr marL="457200" indent="-457200">
              <a:buAutoNum type="arabicPeriod"/>
            </a:pPr>
            <a:r>
              <a:rPr lang="en-US" sz="3200" dirty="0" smtClean="0"/>
              <a:t>Identify information on a simple data table. </a:t>
            </a:r>
            <a:endParaRPr lang="en-US" sz="3200" dirty="0"/>
          </a:p>
        </p:txBody>
      </p:sp>
    </p:spTree>
    <p:extLst>
      <p:ext uri="{BB962C8B-B14F-4D97-AF65-F5344CB8AC3E}">
        <p14:creationId xmlns:p14="http://schemas.microsoft.com/office/powerpoint/2010/main" val="2084144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idx="1"/>
          </p:nvPr>
        </p:nvSpPr>
        <p:spPr/>
        <p:txBody>
          <a:bodyPr/>
          <a:lstStyle/>
          <a:p>
            <a:pPr marL="0" indent="0" algn="ctr">
              <a:buNone/>
            </a:pPr>
            <a:r>
              <a:rPr lang="en-US" sz="4000" dirty="0" smtClean="0"/>
              <a:t>Cube Activity</a:t>
            </a:r>
          </a:p>
          <a:p>
            <a:pPr marL="0" indent="0" algn="ctr">
              <a:buNone/>
            </a:pPr>
            <a:endParaRPr lang="en-US" dirty="0"/>
          </a:p>
          <a:p>
            <a:pPr marL="0" indent="0" algn="ctr">
              <a:buNone/>
            </a:pPr>
            <a:endParaRPr lang="en-US" dirty="0"/>
          </a:p>
        </p:txBody>
      </p:sp>
    </p:spTree>
    <p:extLst>
      <p:ext uri="{BB962C8B-B14F-4D97-AF65-F5344CB8AC3E}">
        <p14:creationId xmlns:p14="http://schemas.microsoft.com/office/powerpoint/2010/main" val="3346054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Review Homework</a:t>
            </a:r>
            <a:endParaRPr lang="en-US" b="1" dirty="0"/>
          </a:p>
        </p:txBody>
      </p:sp>
      <p:sp>
        <p:nvSpPr>
          <p:cNvPr id="3" name="Content Placeholder 2"/>
          <p:cNvSpPr>
            <a:spLocks noGrp="1"/>
          </p:cNvSpPr>
          <p:nvPr>
            <p:ph idx="1"/>
          </p:nvPr>
        </p:nvSpPr>
        <p:spPr/>
        <p:txBody>
          <a:bodyPr>
            <a:normAutofit/>
          </a:bodyPr>
          <a:lstStyle/>
          <a:p>
            <a:pPr marL="0" indent="0" algn="ctr">
              <a:buNone/>
            </a:pPr>
            <a:r>
              <a:rPr lang="en-US" sz="3600" dirty="0" smtClean="0"/>
              <a:t>Controls and Variables Part 2</a:t>
            </a:r>
            <a:endParaRPr lang="en-US" sz="3600" dirty="0"/>
          </a:p>
        </p:txBody>
      </p:sp>
    </p:spTree>
    <p:extLst>
      <p:ext uri="{BB962C8B-B14F-4D97-AF65-F5344CB8AC3E}">
        <p14:creationId xmlns:p14="http://schemas.microsoft.com/office/powerpoint/2010/main" val="636880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Pass back graded papers</a:t>
            </a:r>
            <a:endParaRPr lang="en-US" b="1" dirty="0"/>
          </a:p>
        </p:txBody>
      </p:sp>
      <p:sp>
        <p:nvSpPr>
          <p:cNvPr id="3" name="Content Placeholder 2"/>
          <p:cNvSpPr>
            <a:spLocks noGrp="1"/>
          </p:cNvSpPr>
          <p:nvPr>
            <p:ph idx="1"/>
          </p:nvPr>
        </p:nvSpPr>
        <p:spPr>
          <a:xfrm>
            <a:off x="1484310" y="2667000"/>
            <a:ext cx="10018713" cy="2279074"/>
          </a:xfrm>
        </p:spPr>
        <p:txBody>
          <a:bodyPr>
            <a:normAutofit/>
          </a:bodyPr>
          <a:lstStyle/>
          <a:p>
            <a:r>
              <a:rPr lang="en-US" sz="3600" dirty="0" smtClean="0"/>
              <a:t>Keep out your graded 1.1-1.3 Quiz</a:t>
            </a:r>
            <a:endParaRPr lang="en-US" sz="3600" dirty="0"/>
          </a:p>
        </p:txBody>
      </p:sp>
    </p:spTree>
    <p:extLst>
      <p:ext uri="{BB962C8B-B14F-4D97-AF65-F5344CB8AC3E}">
        <p14:creationId xmlns:p14="http://schemas.microsoft.com/office/powerpoint/2010/main" val="19808171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Review last week’s quiz</a:t>
            </a:r>
            <a:endParaRPr lang="en-US" b="1" dirty="0"/>
          </a:p>
        </p:txBody>
      </p:sp>
      <p:sp>
        <p:nvSpPr>
          <p:cNvPr id="3" name="Content Placeholder 2"/>
          <p:cNvSpPr>
            <a:spLocks noGrp="1"/>
          </p:cNvSpPr>
          <p:nvPr>
            <p:ph idx="1"/>
          </p:nvPr>
        </p:nvSpPr>
        <p:spPr/>
        <p:txBody>
          <a:bodyPr/>
          <a:lstStyle/>
          <a:p>
            <a:pPr marL="457200" indent="-457200">
              <a:buAutoNum type="arabicPeriod"/>
            </a:pPr>
            <a:r>
              <a:rPr lang="en-US" dirty="0" smtClean="0"/>
              <a:t>Physical Science, Life Science, and Earth and Space Science.</a:t>
            </a:r>
          </a:p>
          <a:p>
            <a:pPr marL="457200" indent="-457200">
              <a:buAutoNum type="arabicPeriod"/>
            </a:pPr>
            <a:r>
              <a:rPr lang="en-US" dirty="0" smtClean="0"/>
              <a:t>Physics and Chemistry</a:t>
            </a:r>
          </a:p>
          <a:p>
            <a:pPr marL="457200" indent="-457200">
              <a:buAutoNum type="arabicPeriod"/>
            </a:pPr>
            <a:r>
              <a:rPr lang="en-US" dirty="0" smtClean="0"/>
              <a:t>O?HEAC Tell-it 1, 2: Observation, Ask questions, Hypothesis, Experiment, Analyze data, Conclusion, Write a report or research paper.</a:t>
            </a:r>
          </a:p>
          <a:p>
            <a:pPr marL="457200" indent="-457200">
              <a:buAutoNum type="arabicPeriod"/>
            </a:pPr>
            <a:r>
              <a:rPr lang="en-US" dirty="0" smtClean="0"/>
              <a:t>As science gets better so does technology. For example, the advancements with the telephone demonstrates the connection between science and technology.</a:t>
            </a:r>
          </a:p>
        </p:txBody>
      </p:sp>
    </p:spTree>
    <p:extLst>
      <p:ext uri="{BB962C8B-B14F-4D97-AF65-F5344CB8AC3E}">
        <p14:creationId xmlns:p14="http://schemas.microsoft.com/office/powerpoint/2010/main" val="2412905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845127"/>
            <a:ext cx="10018713" cy="4946073"/>
          </a:xfrm>
        </p:spPr>
        <p:txBody>
          <a:bodyPr>
            <a:normAutofit fontScale="92500" lnSpcReduction="10000"/>
          </a:bodyPr>
          <a:lstStyle/>
          <a:p>
            <a:pPr marL="0" indent="0">
              <a:buNone/>
            </a:pPr>
            <a:r>
              <a:rPr lang="en-US" dirty="0" smtClean="0"/>
              <a:t>5. </a:t>
            </a:r>
          </a:p>
          <a:p>
            <a:pPr marL="457200" indent="-457200">
              <a:buAutoNum type="alphaLcPeriod"/>
            </a:pPr>
            <a:r>
              <a:rPr lang="en-US" dirty="0" smtClean="0"/>
              <a:t>Independent and Dependent variables.</a:t>
            </a:r>
          </a:p>
          <a:p>
            <a:pPr marL="457200" indent="-457200">
              <a:buAutoNum type="alphaLcPeriod"/>
            </a:pPr>
            <a:r>
              <a:rPr lang="en-US" dirty="0" smtClean="0"/>
              <a:t>Answers may vary. Full credit for correct hypothesis and the variables are labeled. </a:t>
            </a:r>
          </a:p>
          <a:p>
            <a:pPr marL="0" indent="0">
              <a:buNone/>
            </a:pPr>
            <a:endParaRPr lang="en-US" dirty="0"/>
          </a:p>
          <a:p>
            <a:pPr marL="0" indent="0">
              <a:buNone/>
            </a:pPr>
            <a:r>
              <a:rPr lang="en-US" dirty="0" smtClean="0"/>
              <a:t>6. Matter and Change, Energy, Force and Motion, and Space and Time.</a:t>
            </a:r>
          </a:p>
          <a:p>
            <a:pPr marL="0" indent="0">
              <a:buNone/>
            </a:pPr>
            <a:endParaRPr lang="en-US" dirty="0"/>
          </a:p>
          <a:p>
            <a:pPr marL="0" indent="0">
              <a:buNone/>
            </a:pPr>
            <a:r>
              <a:rPr lang="en-US" dirty="0" smtClean="0"/>
              <a:t>7. </a:t>
            </a:r>
          </a:p>
          <a:p>
            <a:pPr marL="457200" indent="-457200">
              <a:buAutoNum type="alphaLcPeriod"/>
            </a:pPr>
            <a:r>
              <a:rPr lang="en-US" dirty="0" smtClean="0"/>
              <a:t>Astronomy  </a:t>
            </a:r>
          </a:p>
          <a:p>
            <a:pPr marL="457200" indent="-457200">
              <a:buAutoNum type="alphaLcPeriod"/>
            </a:pPr>
            <a:r>
              <a:rPr lang="en-US" dirty="0" smtClean="0"/>
              <a:t> Chemistry</a:t>
            </a:r>
          </a:p>
          <a:p>
            <a:pPr marL="457200" indent="-457200">
              <a:buAutoNum type="alphaLcPeriod"/>
            </a:pPr>
            <a:r>
              <a:rPr lang="en-US" dirty="0" smtClean="0"/>
              <a:t>Geology</a:t>
            </a:r>
          </a:p>
          <a:p>
            <a:pPr marL="457200" indent="-457200">
              <a:buAutoNum type="alphaLcPeriod"/>
            </a:pPr>
            <a:r>
              <a:rPr lang="en-US" dirty="0" smtClean="0"/>
              <a:t>Biology</a:t>
            </a:r>
            <a:endParaRPr lang="en-US" dirty="0"/>
          </a:p>
        </p:txBody>
      </p:sp>
    </p:spTree>
    <p:extLst>
      <p:ext uri="{BB962C8B-B14F-4D97-AF65-F5344CB8AC3E}">
        <p14:creationId xmlns:p14="http://schemas.microsoft.com/office/powerpoint/2010/main" val="36664147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1350817"/>
            <a:ext cx="10018713" cy="3124201"/>
          </a:xfrm>
        </p:spPr>
        <p:txBody>
          <a:bodyPr/>
          <a:lstStyle/>
          <a:p>
            <a:pPr marL="0" indent="0">
              <a:buNone/>
            </a:pPr>
            <a:r>
              <a:rPr lang="en-US" dirty="0" smtClean="0"/>
              <a:t>8. </a:t>
            </a:r>
          </a:p>
          <a:p>
            <a:pPr marL="457200" indent="-457200">
              <a:buAutoNum type="alphaLcPeriod"/>
            </a:pPr>
            <a:r>
              <a:rPr lang="en-US" u="sng" dirty="0" smtClean="0"/>
              <a:t>Independent variable(s)</a:t>
            </a:r>
            <a:r>
              <a:rPr lang="en-US" dirty="0" smtClean="0"/>
              <a:t>: The type of materials given to each group; placing the students into two groups.</a:t>
            </a:r>
          </a:p>
          <a:p>
            <a:pPr marL="457200" indent="-457200">
              <a:buAutoNum type="alphaLcPeriod"/>
            </a:pPr>
            <a:r>
              <a:rPr lang="en-US" u="sng" dirty="0" smtClean="0"/>
              <a:t>Dependent variable (s)</a:t>
            </a:r>
            <a:r>
              <a:rPr lang="en-US" dirty="0" smtClean="0"/>
              <a:t>: Students knowledge on Chemical Reactions based on their results on the unit test. </a:t>
            </a:r>
          </a:p>
          <a:p>
            <a:pPr marL="457200" indent="-457200">
              <a:buAutoNum type="alphaLcPeriod"/>
            </a:pPr>
            <a:r>
              <a:rPr lang="en-US" u="sng" dirty="0" smtClean="0"/>
              <a:t>Constant(s)</a:t>
            </a:r>
            <a:r>
              <a:rPr lang="en-US" dirty="0" smtClean="0"/>
              <a:t>: Ninth grade students; taught about Chemical Reactions </a:t>
            </a:r>
            <a:endParaRPr lang="en-US" dirty="0"/>
          </a:p>
        </p:txBody>
      </p:sp>
    </p:spTree>
    <p:extLst>
      <p:ext uri="{BB962C8B-B14F-4D97-AF65-F5344CB8AC3E}">
        <p14:creationId xmlns:p14="http://schemas.microsoft.com/office/powerpoint/2010/main" val="16541836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TC103457496[[fn=Parallax]]</Template>
  <TotalTime>709</TotalTime>
  <Words>603</Words>
  <Application>Microsoft Office PowerPoint</Application>
  <PresentationFormat>Widescreen</PresentationFormat>
  <Paragraphs>84</Paragraphs>
  <Slides>15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Corbel</vt:lpstr>
      <vt:lpstr>Parallax</vt:lpstr>
      <vt:lpstr>Unit 1, Lesson 5: Scientific Method</vt:lpstr>
      <vt:lpstr>CRS Standards</vt:lpstr>
      <vt:lpstr>Objectives</vt:lpstr>
      <vt:lpstr>Do Now</vt:lpstr>
      <vt:lpstr>Review Homework</vt:lpstr>
      <vt:lpstr>Pass back graded papers</vt:lpstr>
      <vt:lpstr>Review last week’s quiz</vt:lpstr>
      <vt:lpstr>PowerPoint Presentation</vt:lpstr>
      <vt:lpstr>PowerPoint Presentation</vt:lpstr>
      <vt:lpstr>The Scientific Method in Action  (20 minutes)</vt:lpstr>
      <vt:lpstr>Scientific Method Commercials (Group Activity)  20 minutes</vt:lpstr>
      <vt:lpstr>Example of Scientific Method Commercial</vt:lpstr>
      <vt:lpstr>Group Hypotheses</vt:lpstr>
      <vt:lpstr>T0night’s HW</vt:lpstr>
      <vt:lpstr>Exit Slip</vt:lpstr>
    </vt:vector>
  </TitlesOfParts>
  <Company>Noble Network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Lesson 5: Scientific Method</dc:title>
  <dc:creator>Jurema Gorham</dc:creator>
  <cp:lastModifiedBy>Jurema Gorham</cp:lastModifiedBy>
  <cp:revision>25</cp:revision>
  <cp:lastPrinted>2013-09-09T12:51:49Z</cp:lastPrinted>
  <dcterms:created xsi:type="dcterms:W3CDTF">2013-09-09T02:34:25Z</dcterms:created>
  <dcterms:modified xsi:type="dcterms:W3CDTF">2013-09-10T14:41:51Z</dcterms:modified>
</cp:coreProperties>
</file>